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8"/>
  </p:notesMasterIdLst>
  <p:sldIdLst>
    <p:sldId id="271" r:id="rId2"/>
    <p:sldId id="272" r:id="rId3"/>
    <p:sldId id="265" r:id="rId4"/>
    <p:sldId id="264" r:id="rId5"/>
    <p:sldId id="269" r:id="rId6"/>
    <p:sldId id="266" r:id="rId7"/>
    <p:sldId id="270" r:id="rId8"/>
    <p:sldId id="261" r:id="rId9"/>
    <p:sldId id="263" r:id="rId10"/>
    <p:sldId id="279" r:id="rId11"/>
    <p:sldId id="281" r:id="rId12"/>
    <p:sldId id="262" r:id="rId13"/>
    <p:sldId id="280" r:id="rId14"/>
    <p:sldId id="273" r:id="rId15"/>
    <p:sldId id="277" r:id="rId16"/>
    <p:sldId id="276" r:id="rId1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576" autoAdjust="0"/>
  </p:normalViewPr>
  <p:slideViewPr>
    <p:cSldViewPr>
      <p:cViewPr varScale="1">
        <p:scale>
          <a:sx n="85" d="100"/>
          <a:sy n="85" d="100"/>
        </p:scale>
        <p:origin x="-7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B06EFD-E14F-4EFB-A36B-F51467D896AE}" type="datetimeFigureOut">
              <a:rPr lang="cs-CZ" smtClean="0"/>
              <a:pPr/>
              <a:t>25.5.2016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8BD83E-D890-4AB3-9914-C4275B08C6BD}"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308BD83E-D890-4AB3-9914-C4275B08C6BD}" type="slidenum">
              <a:rPr lang="cs-CZ" smtClean="0"/>
              <a:pPr/>
              <a:t>2</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913297F-29E6-4A15-8469-5092AC6334EA}" type="datetimeFigureOut">
              <a:rPr lang="cs-CZ" smtClean="0"/>
              <a:pPr/>
              <a:t>25.5.2016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784A8F1-07F1-4573-95F6-2F7D949A4BC6}"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913297F-29E6-4A15-8469-5092AC6334EA}" type="datetimeFigureOut">
              <a:rPr lang="cs-CZ" smtClean="0"/>
              <a:pPr/>
              <a:t>25.5.2016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784A8F1-07F1-4573-95F6-2F7D949A4BC6}"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913297F-29E6-4A15-8469-5092AC6334EA}" type="datetimeFigureOut">
              <a:rPr lang="cs-CZ" smtClean="0"/>
              <a:pPr/>
              <a:t>25.5.2016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784A8F1-07F1-4573-95F6-2F7D949A4BC6}"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913297F-29E6-4A15-8469-5092AC6334EA}" type="datetimeFigureOut">
              <a:rPr lang="cs-CZ" smtClean="0"/>
              <a:pPr/>
              <a:t>25.5.2016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784A8F1-07F1-4573-95F6-2F7D949A4BC6}"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913297F-29E6-4A15-8469-5092AC6334EA}" type="datetimeFigureOut">
              <a:rPr lang="cs-CZ" smtClean="0"/>
              <a:pPr/>
              <a:t>25.5.2016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784A8F1-07F1-4573-95F6-2F7D949A4BC6}"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913297F-29E6-4A15-8469-5092AC6334EA}" type="datetimeFigureOut">
              <a:rPr lang="cs-CZ" smtClean="0"/>
              <a:pPr/>
              <a:t>25.5.2016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784A8F1-07F1-4573-95F6-2F7D949A4BC6}"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913297F-29E6-4A15-8469-5092AC6334EA}" type="datetimeFigureOut">
              <a:rPr lang="cs-CZ" smtClean="0"/>
              <a:pPr/>
              <a:t>25.5.2016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784A8F1-07F1-4573-95F6-2F7D949A4BC6}"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1913297F-29E6-4A15-8469-5092AC6334EA}" type="datetimeFigureOut">
              <a:rPr lang="cs-CZ" smtClean="0"/>
              <a:pPr/>
              <a:t>25.5.2016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784A8F1-07F1-4573-95F6-2F7D949A4BC6}"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913297F-29E6-4A15-8469-5092AC6334EA}" type="datetimeFigureOut">
              <a:rPr lang="cs-CZ" smtClean="0"/>
              <a:pPr/>
              <a:t>25.5.2016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784A8F1-07F1-4573-95F6-2F7D949A4BC6}"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913297F-29E6-4A15-8469-5092AC6334EA}" type="datetimeFigureOut">
              <a:rPr lang="cs-CZ" smtClean="0"/>
              <a:pPr/>
              <a:t>25.5.2016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784A8F1-07F1-4573-95F6-2F7D949A4BC6}"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913297F-29E6-4A15-8469-5092AC6334EA}" type="datetimeFigureOut">
              <a:rPr lang="cs-CZ" smtClean="0"/>
              <a:pPr/>
              <a:t>25.5.2016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784A8F1-07F1-4573-95F6-2F7D949A4BC6}"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3297F-29E6-4A15-8469-5092AC6334EA}" type="datetimeFigureOut">
              <a:rPr lang="cs-CZ" smtClean="0"/>
              <a:pPr/>
              <a:t>25.5.2016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4A8F1-07F1-4573-95F6-2F7D949A4BC6}"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b="1" dirty="0" smtClean="0"/>
              <a:t>Afghánistán</a:t>
            </a:r>
            <a:endParaRPr lang="cs-CZ" b="1" dirty="0"/>
          </a:p>
        </p:txBody>
      </p:sp>
      <p:pic>
        <p:nvPicPr>
          <p:cNvPr id="6" name="Picture 2" descr="C:\Users\Koutas\Desktop\af_bamjan_utesapole_1024-1763-800-533-100.jpg"/>
          <p:cNvPicPr>
            <a:picLocks noChangeAspect="1" noChangeArrowheads="1"/>
          </p:cNvPicPr>
          <p:nvPr/>
        </p:nvPicPr>
        <p:blipFill>
          <a:blip r:embed="rId2"/>
          <a:srcRect/>
          <a:stretch>
            <a:fillRect/>
          </a:stretch>
        </p:blipFill>
        <p:spPr bwMode="auto">
          <a:xfrm>
            <a:off x="857224" y="1285860"/>
            <a:ext cx="7685729" cy="508218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b="1" dirty="0" smtClean="0"/>
              <a:t>Kulturní odlišnosti</a:t>
            </a:r>
            <a:endParaRPr lang="cs-CZ" b="1" dirty="0"/>
          </a:p>
        </p:txBody>
      </p:sp>
      <p:sp>
        <p:nvSpPr>
          <p:cNvPr id="4" name="Zástupný symbol pro text 3"/>
          <p:cNvSpPr>
            <a:spLocks noGrp="1"/>
          </p:cNvSpPr>
          <p:nvPr>
            <p:ph type="body" idx="1"/>
          </p:nvPr>
        </p:nvSpPr>
        <p:spPr/>
        <p:txBody>
          <a:bodyPr/>
          <a:lstStyle/>
          <a:p>
            <a:r>
              <a:rPr lang="cs-CZ" dirty="0" smtClean="0"/>
              <a:t>     Náboženství - Islám</a:t>
            </a:r>
            <a:endParaRPr lang="cs-CZ" dirty="0"/>
          </a:p>
        </p:txBody>
      </p:sp>
      <p:sp>
        <p:nvSpPr>
          <p:cNvPr id="5" name="Zástupný symbol pro obsah 4"/>
          <p:cNvSpPr>
            <a:spLocks noGrp="1"/>
          </p:cNvSpPr>
          <p:nvPr>
            <p:ph sz="half" idx="2"/>
          </p:nvPr>
        </p:nvSpPr>
        <p:spPr/>
        <p:txBody>
          <a:bodyPr/>
          <a:lstStyle/>
          <a:p>
            <a:endParaRPr lang="cs-CZ" dirty="0" smtClean="0"/>
          </a:p>
          <a:p>
            <a:r>
              <a:rPr lang="cs-CZ" dirty="0" smtClean="0"/>
              <a:t>Slovo „</a:t>
            </a:r>
            <a:r>
              <a:rPr lang="cs-CZ" i="1" dirty="0" smtClean="0"/>
              <a:t>islám“</a:t>
            </a:r>
            <a:r>
              <a:rPr lang="cs-CZ" dirty="0" smtClean="0"/>
              <a:t> znamená podrobení se Bohu.</a:t>
            </a:r>
          </a:p>
          <a:p>
            <a:r>
              <a:rPr lang="cs-CZ" dirty="0" smtClean="0"/>
              <a:t>Stoupenec islámu se nazývá „</a:t>
            </a:r>
            <a:r>
              <a:rPr lang="cs-CZ" i="1" dirty="0" smtClean="0"/>
              <a:t>muslim“</a:t>
            </a:r>
            <a:r>
              <a:rPr lang="cs-CZ" dirty="0" smtClean="0"/>
              <a:t> = ten, kdo se podrobil Bohu</a:t>
            </a:r>
          </a:p>
          <a:p>
            <a:r>
              <a:rPr lang="cs-CZ" dirty="0" smtClean="0"/>
              <a:t>Muslimové se modlí k Bohu „</a:t>
            </a:r>
            <a:r>
              <a:rPr lang="cs-CZ" i="1" dirty="0" smtClean="0"/>
              <a:t>Alláhovi</a:t>
            </a:r>
            <a:r>
              <a:rPr lang="cs-CZ" dirty="0" smtClean="0"/>
              <a:t>“</a:t>
            </a:r>
            <a:endParaRPr lang="cs-CZ" dirty="0"/>
          </a:p>
        </p:txBody>
      </p:sp>
      <p:sp>
        <p:nvSpPr>
          <p:cNvPr id="6" name="Zástupný symbol pro text 5"/>
          <p:cNvSpPr>
            <a:spLocks noGrp="1"/>
          </p:cNvSpPr>
          <p:nvPr>
            <p:ph type="body" sz="quarter" idx="3"/>
          </p:nvPr>
        </p:nvSpPr>
        <p:spPr/>
        <p:txBody>
          <a:bodyPr/>
          <a:lstStyle/>
          <a:p>
            <a:pPr algn="ctr"/>
            <a:r>
              <a:rPr lang="cs-CZ" dirty="0" smtClean="0"/>
              <a:t>Muslim při modlitbě</a:t>
            </a:r>
            <a:endParaRPr lang="cs-CZ" dirty="0"/>
          </a:p>
        </p:txBody>
      </p:sp>
      <p:sp>
        <p:nvSpPr>
          <p:cNvPr id="7" name="Zástupný symbol pro obsah 6"/>
          <p:cNvSpPr>
            <a:spLocks noGrp="1"/>
          </p:cNvSpPr>
          <p:nvPr>
            <p:ph sz="quarter" idx="4"/>
          </p:nvPr>
        </p:nvSpPr>
        <p:spPr/>
        <p:txBody>
          <a:bodyPr/>
          <a:lstStyle/>
          <a:p>
            <a:endParaRPr lang="cs-CZ" dirty="0"/>
          </a:p>
        </p:txBody>
      </p:sp>
      <p:pic>
        <p:nvPicPr>
          <p:cNvPr id="1026" name="Picture 2" descr="C:\Users\Koutas\Desktop\muslim.jpg"/>
          <p:cNvPicPr>
            <a:picLocks noChangeAspect="1" noChangeArrowheads="1"/>
          </p:cNvPicPr>
          <p:nvPr/>
        </p:nvPicPr>
        <p:blipFill>
          <a:blip r:embed="rId2"/>
          <a:srcRect/>
          <a:stretch>
            <a:fillRect/>
          </a:stretch>
        </p:blipFill>
        <p:spPr bwMode="auto">
          <a:xfrm>
            <a:off x="4714876" y="2285992"/>
            <a:ext cx="4020527" cy="267652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b="1" dirty="0" smtClean="0"/>
              <a:t>Mešita</a:t>
            </a:r>
            <a:endParaRPr lang="cs-CZ" b="1" dirty="0"/>
          </a:p>
        </p:txBody>
      </p:sp>
      <p:sp>
        <p:nvSpPr>
          <p:cNvPr id="8" name="Zástupný symbol pro obsah 7"/>
          <p:cNvSpPr>
            <a:spLocks noGrp="1"/>
          </p:cNvSpPr>
          <p:nvPr>
            <p:ph sz="half" idx="1"/>
          </p:nvPr>
        </p:nvSpPr>
        <p:spPr/>
        <p:txBody>
          <a:bodyPr/>
          <a:lstStyle/>
          <a:p>
            <a:pPr>
              <a:buNone/>
            </a:pPr>
            <a:r>
              <a:rPr lang="cs-CZ" dirty="0" smtClean="0"/>
              <a:t>    Mešita je budova, která slouží muslimům k uctívání jejich boha – Alláha.</a:t>
            </a:r>
          </a:p>
          <a:p>
            <a:pPr>
              <a:buNone/>
            </a:pPr>
            <a:endParaRPr lang="cs-CZ" dirty="0" smtClean="0"/>
          </a:p>
          <a:p>
            <a:pPr>
              <a:buNone/>
            </a:pPr>
            <a:endParaRPr lang="cs-CZ" dirty="0" smtClean="0"/>
          </a:p>
          <a:p>
            <a:pPr>
              <a:buNone/>
            </a:pPr>
            <a:r>
              <a:rPr lang="cs-CZ" dirty="0" smtClean="0"/>
              <a:t>    Do mešity smí pouze muži, ženám není vstup povolen.</a:t>
            </a:r>
          </a:p>
          <a:p>
            <a:pPr>
              <a:buNone/>
            </a:pPr>
            <a:endParaRPr lang="cs-CZ" dirty="0"/>
          </a:p>
        </p:txBody>
      </p:sp>
      <p:sp>
        <p:nvSpPr>
          <p:cNvPr id="9" name="Zástupný symbol pro obsah 8"/>
          <p:cNvSpPr>
            <a:spLocks noGrp="1"/>
          </p:cNvSpPr>
          <p:nvPr>
            <p:ph sz="half" idx="2"/>
          </p:nvPr>
        </p:nvSpPr>
        <p:spPr/>
        <p:txBody>
          <a:bodyPr/>
          <a:lstStyle/>
          <a:p>
            <a:endParaRPr lang="cs-CZ"/>
          </a:p>
        </p:txBody>
      </p:sp>
      <p:pic>
        <p:nvPicPr>
          <p:cNvPr id="1026" name="Picture 2" descr="C:\Users\Koutas\Desktop\Modrá mešita.jpg"/>
          <p:cNvPicPr>
            <a:picLocks noChangeAspect="1" noChangeArrowheads="1"/>
          </p:cNvPicPr>
          <p:nvPr/>
        </p:nvPicPr>
        <p:blipFill>
          <a:blip r:embed="rId2"/>
          <a:srcRect/>
          <a:stretch>
            <a:fillRect/>
          </a:stretch>
        </p:blipFill>
        <p:spPr bwMode="auto">
          <a:xfrm>
            <a:off x="4643438" y="1643050"/>
            <a:ext cx="4254309" cy="350046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b="1" dirty="0" smtClean="0"/>
              <a:t>Jak se oblékají</a:t>
            </a:r>
            <a:endParaRPr lang="cs-CZ" b="1" dirty="0"/>
          </a:p>
        </p:txBody>
      </p:sp>
      <p:sp>
        <p:nvSpPr>
          <p:cNvPr id="4" name="Zástupný symbol pro obsah 3"/>
          <p:cNvSpPr>
            <a:spLocks noGrp="1"/>
          </p:cNvSpPr>
          <p:nvPr>
            <p:ph sz="half" idx="1"/>
          </p:nvPr>
        </p:nvSpPr>
        <p:spPr/>
        <p:txBody>
          <a:bodyPr>
            <a:normAutofit/>
          </a:bodyPr>
          <a:lstStyle/>
          <a:p>
            <a:pPr algn="ctr">
              <a:buNone/>
            </a:pPr>
            <a:r>
              <a:rPr lang="cs-CZ" sz="3600" b="1" dirty="0" smtClean="0"/>
              <a:t>ženy</a:t>
            </a:r>
            <a:endParaRPr lang="cs-CZ" sz="3600" b="1" dirty="0"/>
          </a:p>
        </p:txBody>
      </p:sp>
      <p:sp>
        <p:nvSpPr>
          <p:cNvPr id="5" name="Zástupný symbol pro obsah 4"/>
          <p:cNvSpPr>
            <a:spLocks noGrp="1"/>
          </p:cNvSpPr>
          <p:nvPr>
            <p:ph sz="half" idx="2"/>
          </p:nvPr>
        </p:nvSpPr>
        <p:spPr/>
        <p:txBody>
          <a:bodyPr>
            <a:normAutofit/>
          </a:bodyPr>
          <a:lstStyle/>
          <a:p>
            <a:pPr algn="ctr">
              <a:buNone/>
            </a:pPr>
            <a:r>
              <a:rPr lang="cs-CZ" sz="3600" b="1" dirty="0" smtClean="0"/>
              <a:t>muži</a:t>
            </a:r>
            <a:endParaRPr lang="cs-CZ" sz="3600" b="1" dirty="0"/>
          </a:p>
        </p:txBody>
      </p:sp>
      <p:pic>
        <p:nvPicPr>
          <p:cNvPr id="1026" name="Picture 2" descr="C:\Users\Koutas\Desktop\muži.jpg"/>
          <p:cNvPicPr>
            <a:picLocks noChangeAspect="1" noChangeArrowheads="1"/>
          </p:cNvPicPr>
          <p:nvPr/>
        </p:nvPicPr>
        <p:blipFill>
          <a:blip r:embed="rId2"/>
          <a:srcRect/>
          <a:stretch>
            <a:fillRect/>
          </a:stretch>
        </p:blipFill>
        <p:spPr bwMode="auto">
          <a:xfrm>
            <a:off x="4786314" y="2285992"/>
            <a:ext cx="3857069" cy="2571768"/>
          </a:xfrm>
          <a:prstGeom prst="rect">
            <a:avLst/>
          </a:prstGeom>
          <a:noFill/>
        </p:spPr>
      </p:pic>
      <p:pic>
        <p:nvPicPr>
          <p:cNvPr id="1027" name="Picture 3" descr="C:\Users\Koutas\Desktop\žena.jpg"/>
          <p:cNvPicPr>
            <a:picLocks noChangeAspect="1" noChangeArrowheads="1"/>
          </p:cNvPicPr>
          <p:nvPr/>
        </p:nvPicPr>
        <p:blipFill>
          <a:blip r:embed="rId3"/>
          <a:srcRect/>
          <a:stretch>
            <a:fillRect/>
          </a:stretch>
        </p:blipFill>
        <p:spPr bwMode="auto">
          <a:xfrm>
            <a:off x="571472" y="2285992"/>
            <a:ext cx="3883032" cy="258868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500034" y="-928718"/>
            <a:ext cx="8186766" cy="7786718"/>
          </a:xfrm>
        </p:spPr>
        <p:txBody>
          <a:bodyPr>
            <a:normAutofit fontScale="90000"/>
          </a:bodyPr>
          <a:lstStyle/>
          <a:p>
            <a:r>
              <a:rPr lang="cs-CZ" dirty="0" smtClean="0"/>
              <a:t/>
            </a:r>
            <a:br>
              <a:rPr lang="cs-CZ" dirty="0" smtClean="0"/>
            </a:br>
            <a:r>
              <a:rPr lang="cs-CZ" dirty="0" smtClean="0"/>
              <a:t/>
            </a:r>
            <a:br>
              <a:rPr lang="cs-CZ" dirty="0" smtClean="0"/>
            </a:br>
            <a:r>
              <a:rPr lang="cs-CZ" dirty="0" smtClean="0"/>
              <a:t/>
            </a:r>
            <a:br>
              <a:rPr lang="cs-CZ" dirty="0" smtClean="0"/>
            </a:br>
            <a:r>
              <a:rPr lang="cs-CZ" b="1" dirty="0" smtClean="0"/>
              <a:t>Postavení žen</a:t>
            </a:r>
            <a:r>
              <a:rPr lang="cs-CZ" dirty="0" smtClean="0"/>
              <a:t/>
            </a:r>
            <a:br>
              <a:rPr lang="cs-CZ" dirty="0" smtClean="0"/>
            </a:br>
            <a:r>
              <a:rPr lang="cs-CZ" sz="2400" dirty="0" smtClean="0"/>
              <a:t>V Afghánistánu je svět mužů a žen mimo rodinu velmi striktně oddělen. V postavení mužů a žen jsou veliké rozdíly. Svědectví jednoho muže má u afghánského soudu stejnou váhu jako výpověď dvou žen. Když se narodí syn, oslavují se i jeho první zuby, zatímco narození dívky je nezřídka vnímáno jako zklamání. Dívka se narodí s jediným přínosem: schopností jednoho dne porodit syny. Ženy musí chodit zahalené.</a:t>
            </a:r>
            <a:br>
              <a:rPr lang="cs-CZ" sz="2400" dirty="0" smtClean="0"/>
            </a:br>
            <a:r>
              <a:rPr lang="cs-CZ" sz="2400" dirty="0" smtClean="0"/>
              <a:t>Typickým oděvem žen je burka.</a:t>
            </a:r>
            <a:br>
              <a:rPr lang="cs-CZ" sz="2400" dirty="0" smtClean="0"/>
            </a:br>
            <a:r>
              <a:rPr lang="cs-CZ" sz="2400" dirty="0" smtClean="0"/>
              <a:t/>
            </a:r>
            <a:br>
              <a:rPr lang="cs-CZ" sz="2400" dirty="0" smtClean="0"/>
            </a:br>
            <a:r>
              <a:rPr lang="cs-CZ" sz="2400" dirty="0" smtClean="0"/>
              <a:t/>
            </a:r>
            <a:br>
              <a:rPr lang="cs-CZ" sz="2400" dirty="0" smtClean="0"/>
            </a:br>
            <a:r>
              <a:rPr lang="cs-CZ" sz="2400" dirty="0" smtClean="0"/>
              <a:t/>
            </a:r>
            <a:br>
              <a:rPr lang="cs-CZ" sz="2400" dirty="0" smtClean="0"/>
            </a:br>
            <a:r>
              <a:rPr lang="cs-CZ" sz="2400" dirty="0" smtClean="0"/>
              <a:t/>
            </a:r>
            <a:br>
              <a:rPr lang="cs-CZ" sz="2400" dirty="0" smtClean="0"/>
            </a:br>
            <a:r>
              <a:rPr lang="cs-CZ" sz="2400" dirty="0" smtClean="0"/>
              <a:t/>
            </a:r>
            <a:br>
              <a:rPr lang="cs-CZ" sz="2400" dirty="0" smtClean="0"/>
            </a:br>
            <a:r>
              <a:rPr lang="cs-CZ" sz="2400" dirty="0" smtClean="0"/>
              <a:t/>
            </a:r>
            <a:br>
              <a:rPr lang="cs-CZ" sz="2400" dirty="0" smtClean="0"/>
            </a:br>
            <a:r>
              <a:rPr lang="cs-CZ" sz="2400" dirty="0" smtClean="0"/>
              <a:t/>
            </a:r>
            <a:br>
              <a:rPr lang="cs-CZ" sz="2400" dirty="0" smtClean="0"/>
            </a:br>
            <a:r>
              <a:rPr lang="cs-CZ" sz="2400" dirty="0" smtClean="0"/>
              <a:t>Přístup žen ke studiu je omezený, do práce mohou chodit jen s povolením manžela.</a:t>
            </a:r>
            <a:r>
              <a:rPr lang="cs-CZ" dirty="0" smtClean="0"/>
              <a:t/>
            </a:r>
            <a:br>
              <a:rPr lang="cs-CZ" dirty="0" smtClean="0"/>
            </a:br>
            <a:endParaRPr lang="cs-CZ" dirty="0"/>
          </a:p>
        </p:txBody>
      </p:sp>
      <p:pic>
        <p:nvPicPr>
          <p:cNvPr id="2050" name="Picture 2" descr="C:\Users\Koutas\Desktop\burka.jpg"/>
          <p:cNvPicPr>
            <a:picLocks noChangeAspect="1" noChangeArrowheads="1"/>
          </p:cNvPicPr>
          <p:nvPr/>
        </p:nvPicPr>
        <p:blipFill>
          <a:blip r:embed="rId2"/>
          <a:srcRect/>
          <a:stretch>
            <a:fillRect/>
          </a:stretch>
        </p:blipFill>
        <p:spPr bwMode="auto">
          <a:xfrm>
            <a:off x="3143240" y="3857628"/>
            <a:ext cx="3000396" cy="203838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1428736"/>
            <a:ext cx="8115328" cy="1071570"/>
          </a:xfrm>
        </p:spPr>
        <p:txBody>
          <a:bodyPr>
            <a:normAutofit fontScale="90000"/>
          </a:bodyPr>
          <a:lstStyle/>
          <a:p>
            <a:pPr algn="l"/>
            <a:r>
              <a:rPr lang="cs-CZ" b="1" dirty="0" smtClean="0">
                <a:solidFill>
                  <a:schemeClr val="accent3">
                    <a:lumMod val="50000"/>
                  </a:schemeClr>
                </a:solidFill>
              </a:rPr>
              <a:t>               </a:t>
            </a:r>
            <a:br>
              <a:rPr lang="cs-CZ" b="1" dirty="0" smtClean="0">
                <a:solidFill>
                  <a:schemeClr val="accent3">
                    <a:lumMod val="50000"/>
                  </a:schemeClr>
                </a:solidFill>
              </a:rPr>
            </a:br>
            <a:r>
              <a:rPr lang="cs-CZ" b="1" dirty="0" smtClean="0">
                <a:solidFill>
                  <a:schemeClr val="accent3">
                    <a:lumMod val="50000"/>
                  </a:schemeClr>
                </a:solidFill>
              </a:rPr>
              <a:t>               </a:t>
            </a:r>
            <a:r>
              <a:rPr lang="cs-CZ" b="1" dirty="0" smtClean="0"/>
              <a:t>Afghánská kuchyně</a:t>
            </a:r>
            <a:r>
              <a:rPr lang="cs-CZ" b="1" dirty="0" smtClean="0">
                <a:solidFill>
                  <a:schemeClr val="accent3">
                    <a:lumMod val="50000"/>
                  </a:schemeClr>
                </a:solidFill>
              </a:rPr>
              <a:t/>
            </a:r>
            <a:br>
              <a:rPr lang="cs-CZ" b="1" dirty="0" smtClean="0">
                <a:solidFill>
                  <a:schemeClr val="accent3">
                    <a:lumMod val="50000"/>
                  </a:schemeClr>
                </a:solidFill>
              </a:rPr>
            </a:br>
            <a:r>
              <a:rPr lang="cs-CZ" sz="2200" dirty="0" smtClean="0"/>
              <a:t>Tradiční afghánská jídla jsou </a:t>
            </a:r>
            <a:r>
              <a:rPr lang="cs-CZ" sz="2200" u="sng" dirty="0" err="1" smtClean="0"/>
              <a:t>kábulí</a:t>
            </a:r>
            <a:r>
              <a:rPr lang="cs-CZ" sz="2200" dirty="0" smtClean="0"/>
              <a:t> (rýže s masem, rozinkami a mrkví), </a:t>
            </a:r>
            <a:br>
              <a:rPr lang="cs-CZ" sz="2200" dirty="0" smtClean="0"/>
            </a:br>
            <a:r>
              <a:rPr lang="cs-CZ" sz="2200" u="sng" dirty="0" smtClean="0"/>
              <a:t>kebab</a:t>
            </a:r>
            <a:r>
              <a:rPr lang="cs-CZ" sz="2200" dirty="0" smtClean="0"/>
              <a:t> (masové karbanátky), </a:t>
            </a:r>
            <a:br>
              <a:rPr lang="cs-CZ" sz="2200" dirty="0" smtClean="0"/>
            </a:br>
            <a:r>
              <a:rPr lang="cs-CZ" sz="2200" dirty="0" smtClean="0"/>
              <a:t>smažené lilky s rajčaty  a cibulí, čerstvý koriandr a máta. </a:t>
            </a:r>
            <a:br>
              <a:rPr lang="cs-CZ" sz="2200" dirty="0" smtClean="0"/>
            </a:br>
            <a:r>
              <a:rPr lang="cs-CZ" sz="2200" dirty="0" smtClean="0"/>
              <a:t>Ke všemu se jí rýže nebo „</a:t>
            </a:r>
            <a:r>
              <a:rPr lang="cs-CZ" sz="2200" dirty="0" err="1" smtClean="0"/>
              <a:t>naan</a:t>
            </a:r>
            <a:r>
              <a:rPr lang="cs-CZ" sz="2200" dirty="0" smtClean="0"/>
              <a:t>“ plochý nekvašený chléb.       </a:t>
            </a:r>
            <a:br>
              <a:rPr lang="cs-CZ" sz="2200" dirty="0" smtClean="0"/>
            </a:br>
            <a:r>
              <a:rPr lang="cs-CZ" sz="2200" dirty="0" smtClean="0"/>
              <a:t>Muslimové nejí vepřové maso.</a:t>
            </a:r>
            <a:r>
              <a:rPr lang="cs-CZ" sz="2200" dirty="0" smtClean="0">
                <a:solidFill>
                  <a:srgbClr val="002060"/>
                </a:solidFill>
              </a:rPr>
              <a:t/>
            </a:r>
            <a:br>
              <a:rPr lang="cs-CZ" sz="2200" dirty="0" smtClean="0">
                <a:solidFill>
                  <a:srgbClr val="002060"/>
                </a:solidFill>
              </a:rPr>
            </a:br>
            <a:r>
              <a:rPr lang="cs-CZ" dirty="0" smtClean="0">
                <a:solidFill>
                  <a:srgbClr val="002060"/>
                </a:solidFill>
              </a:rPr>
              <a:t/>
            </a:r>
            <a:br>
              <a:rPr lang="cs-CZ" dirty="0" smtClean="0">
                <a:solidFill>
                  <a:srgbClr val="002060"/>
                </a:solidFill>
              </a:rPr>
            </a:br>
            <a:r>
              <a:rPr lang="cs-CZ" b="1" dirty="0" smtClean="0">
                <a:solidFill>
                  <a:schemeClr val="accent3">
                    <a:lumMod val="50000"/>
                  </a:schemeClr>
                </a:solidFill>
              </a:rPr>
              <a:t/>
            </a:r>
            <a:br>
              <a:rPr lang="cs-CZ" b="1" dirty="0" smtClean="0">
                <a:solidFill>
                  <a:schemeClr val="accent3">
                    <a:lumMod val="50000"/>
                  </a:schemeClr>
                </a:solidFill>
              </a:rPr>
            </a:br>
            <a:endParaRPr lang="cs-CZ" dirty="0"/>
          </a:p>
        </p:txBody>
      </p:sp>
      <p:pic>
        <p:nvPicPr>
          <p:cNvPr id="6" name="Picture 2" descr="C:\Users\Koutas\Desktop\kuchyně.jpg"/>
          <p:cNvPicPr>
            <a:picLocks noChangeAspect="1" noChangeArrowheads="1"/>
          </p:cNvPicPr>
          <p:nvPr/>
        </p:nvPicPr>
        <p:blipFill>
          <a:blip r:embed="rId2"/>
          <a:srcRect/>
          <a:stretch>
            <a:fillRect/>
          </a:stretch>
        </p:blipFill>
        <p:spPr bwMode="auto">
          <a:xfrm>
            <a:off x="1643042" y="2571744"/>
            <a:ext cx="5786478" cy="389910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normAutofit/>
          </a:bodyPr>
          <a:lstStyle/>
          <a:p>
            <a:r>
              <a:rPr lang="cs-CZ" b="1" dirty="0" smtClean="0"/>
              <a:t>Zajímavosti</a:t>
            </a:r>
            <a:endParaRPr lang="cs-CZ" b="1" dirty="0"/>
          </a:p>
        </p:txBody>
      </p:sp>
      <p:sp>
        <p:nvSpPr>
          <p:cNvPr id="8" name="Zástupný symbol pro obsah 7"/>
          <p:cNvSpPr>
            <a:spLocks noGrp="1"/>
          </p:cNvSpPr>
          <p:nvPr>
            <p:ph sz="half" idx="1"/>
          </p:nvPr>
        </p:nvSpPr>
        <p:spPr/>
        <p:txBody>
          <a:bodyPr>
            <a:normAutofit fontScale="77500" lnSpcReduction="20000"/>
          </a:bodyPr>
          <a:lstStyle/>
          <a:p>
            <a:pPr>
              <a:buNone/>
            </a:pPr>
            <a:r>
              <a:rPr lang="cs-CZ" dirty="0" smtClean="0"/>
              <a:t>      </a:t>
            </a:r>
            <a:r>
              <a:rPr lang="cs-CZ" b="1" u="sng" dirty="0" err="1" smtClean="0"/>
              <a:t>Buzkashi</a:t>
            </a:r>
            <a:r>
              <a:rPr lang="cs-CZ" b="1" u="sng" dirty="0" smtClean="0"/>
              <a:t> </a:t>
            </a:r>
            <a:r>
              <a:rPr lang="cs-CZ" dirty="0" smtClean="0"/>
              <a:t>je tradiční afghánský sport, který nemá v podstatě skoro žádná pravidla, kromě toho, že ten, kdo chce zvítězit, musí přenést určitý předmět z jednoho místa na druhé. Tím předmětem je mrtvé tělo kozla nebo telete. Soutěží mezi sebou dvě mužstva na koních. Soupeřící jezdci se nakupí kolem mrtvého těla, snaží se ho ukořistit, objet s ním předepsaný praporek a položit ho do určeného prostoru na straně protivníka.</a:t>
            </a:r>
          </a:p>
          <a:p>
            <a:endParaRPr lang="cs-CZ" dirty="0"/>
          </a:p>
        </p:txBody>
      </p:sp>
      <p:pic>
        <p:nvPicPr>
          <p:cNvPr id="10" name="Picture 2" descr="C:\Users\Koutas\Desktop\buzkashi-woe8.jpg"/>
          <p:cNvPicPr>
            <a:picLocks noGrp="1" noChangeAspect="1" noChangeArrowheads="1"/>
          </p:cNvPicPr>
          <p:nvPr>
            <p:ph sz="half" idx="2"/>
          </p:nvPr>
        </p:nvPicPr>
        <p:blipFill>
          <a:blip r:embed="rId2" cstate="print"/>
          <a:srcRect/>
          <a:stretch>
            <a:fillRect/>
          </a:stretch>
        </p:blipFill>
        <p:spPr bwMode="auto">
          <a:xfrm>
            <a:off x="4643438" y="1643050"/>
            <a:ext cx="4097226" cy="400052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r>
              <a:rPr lang="cs-CZ" b="1" dirty="0" smtClean="0"/>
              <a:t>Pouštění draků</a:t>
            </a:r>
            <a:endParaRPr lang="cs-CZ" b="1" dirty="0"/>
          </a:p>
        </p:txBody>
      </p:sp>
      <p:pic>
        <p:nvPicPr>
          <p:cNvPr id="7" name="Picture 2" descr="C:\Users\Koutas\Desktop\adraci.jpg"/>
          <p:cNvPicPr>
            <a:picLocks noGrp="1" noChangeAspect="1" noChangeArrowheads="1"/>
          </p:cNvPicPr>
          <p:nvPr>
            <p:ph sz="half" idx="1"/>
          </p:nvPr>
        </p:nvPicPr>
        <p:blipFill>
          <a:blip r:embed="rId2"/>
          <a:stretch>
            <a:fillRect/>
          </a:stretch>
        </p:blipFill>
        <p:spPr bwMode="auto">
          <a:xfrm>
            <a:off x="457200" y="2516981"/>
            <a:ext cx="4038600" cy="2692400"/>
          </a:xfrm>
          <a:prstGeom prst="rect">
            <a:avLst/>
          </a:prstGeom>
          <a:noFill/>
        </p:spPr>
      </p:pic>
      <p:sp>
        <p:nvSpPr>
          <p:cNvPr id="9" name="Zástupný symbol pro obsah 8"/>
          <p:cNvSpPr>
            <a:spLocks noGrp="1"/>
          </p:cNvSpPr>
          <p:nvPr>
            <p:ph sz="half" idx="2"/>
          </p:nvPr>
        </p:nvSpPr>
        <p:spPr>
          <a:xfrm>
            <a:off x="4648200" y="2000240"/>
            <a:ext cx="3710014" cy="4125923"/>
          </a:xfrm>
        </p:spPr>
        <p:txBody>
          <a:bodyPr>
            <a:normAutofit/>
          </a:bodyPr>
          <a:lstStyle/>
          <a:p>
            <a:pPr marL="0" indent="0">
              <a:spcBef>
                <a:spcPts val="0"/>
              </a:spcBef>
              <a:buNone/>
            </a:pPr>
            <a:endParaRPr lang="cs-CZ" sz="2400" dirty="0" smtClean="0"/>
          </a:p>
          <a:p>
            <a:pPr marL="0" indent="0">
              <a:spcBef>
                <a:spcPts val="0"/>
              </a:spcBef>
              <a:buNone/>
            </a:pPr>
            <a:endParaRPr lang="cs-CZ" sz="2400" dirty="0" smtClean="0"/>
          </a:p>
          <a:p>
            <a:pPr marL="0" indent="0">
              <a:spcBef>
                <a:spcPts val="0"/>
              </a:spcBef>
              <a:buNone/>
            </a:pPr>
            <a:endParaRPr lang="cs-CZ" sz="2400" dirty="0" smtClean="0"/>
          </a:p>
          <a:p>
            <a:pPr marL="0" indent="0">
              <a:spcBef>
                <a:spcPts val="0"/>
              </a:spcBef>
              <a:buNone/>
            </a:pPr>
            <a:r>
              <a:rPr lang="cs-CZ" sz="2400" dirty="0" smtClean="0"/>
              <a:t>je druhým nejoblíbenějším sportem Afghánců.</a:t>
            </a:r>
          </a:p>
          <a:p>
            <a:pPr marL="0" indent="0">
              <a:spcBef>
                <a:spcPts val="0"/>
              </a:spcBef>
              <a:buNone/>
            </a:pPr>
            <a:r>
              <a:rPr lang="cs-CZ" sz="2400" dirty="0" smtClean="0"/>
              <a:t>Vítr tu fouká stále a kopců je tu také dost.</a:t>
            </a:r>
          </a:p>
          <a:p>
            <a:pPr marL="0" indent="0">
              <a:spcBef>
                <a:spcPts val="0"/>
              </a:spcBef>
              <a:buNone/>
            </a:pPr>
            <a:endParaRPr lang="cs-CZ"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sz="4000" b="1" dirty="0" smtClean="0"/>
              <a:t>Poloha</a:t>
            </a:r>
            <a:r>
              <a:rPr lang="cs-CZ" sz="2400" dirty="0" smtClean="0"/>
              <a:t/>
            </a:r>
            <a:br>
              <a:rPr lang="cs-CZ" sz="2400" dirty="0" smtClean="0"/>
            </a:br>
            <a:r>
              <a:rPr lang="cs-CZ" sz="2400" dirty="0" smtClean="0"/>
              <a:t>Afghánistán leží ve středu Asie. Země nemá přístup k moři.</a:t>
            </a:r>
            <a:endParaRPr lang="cs-CZ" sz="2400" dirty="0"/>
          </a:p>
        </p:txBody>
      </p:sp>
      <p:pic>
        <p:nvPicPr>
          <p:cNvPr id="4" name="Picture 4" descr="C:\Users\Koutas\Desktop\Afghanistan zem.png"/>
          <p:cNvPicPr>
            <a:picLocks noChangeAspect="1" noChangeArrowheads="1"/>
          </p:cNvPicPr>
          <p:nvPr/>
        </p:nvPicPr>
        <p:blipFill>
          <a:blip r:embed="rId3"/>
          <a:srcRect/>
          <a:stretch>
            <a:fillRect/>
          </a:stretch>
        </p:blipFill>
        <p:spPr bwMode="auto">
          <a:xfrm>
            <a:off x="2071670" y="1500174"/>
            <a:ext cx="5143536" cy="514353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Sousední země</a:t>
            </a:r>
            <a:endParaRPr lang="cs-CZ" b="1" dirty="0"/>
          </a:p>
        </p:txBody>
      </p:sp>
      <p:sp>
        <p:nvSpPr>
          <p:cNvPr id="3" name="Zástupný symbol pro obsah 2"/>
          <p:cNvSpPr>
            <a:spLocks noGrp="1"/>
          </p:cNvSpPr>
          <p:nvPr>
            <p:ph idx="1"/>
          </p:nvPr>
        </p:nvSpPr>
        <p:spPr>
          <a:xfrm>
            <a:off x="428596" y="1285860"/>
            <a:ext cx="8258204" cy="4840303"/>
          </a:xfrm>
        </p:spPr>
        <p:txBody>
          <a:bodyPr/>
          <a:lstStyle/>
          <a:p>
            <a:pPr>
              <a:buNone/>
            </a:pPr>
            <a:r>
              <a:rPr lang="cs-CZ" sz="2400" dirty="0" smtClean="0"/>
              <a:t> </a:t>
            </a:r>
          </a:p>
          <a:p>
            <a:pPr>
              <a:buNone/>
            </a:pPr>
            <a:endParaRPr lang="cs-CZ" sz="2400" dirty="0" smtClean="0"/>
          </a:p>
          <a:p>
            <a:pPr>
              <a:buNone/>
            </a:pPr>
            <a:r>
              <a:rPr lang="cs-CZ" sz="2400" dirty="0" smtClean="0"/>
              <a:t>-    Turkmenistán</a:t>
            </a:r>
          </a:p>
          <a:p>
            <a:pPr>
              <a:buNone/>
            </a:pPr>
            <a:r>
              <a:rPr lang="cs-CZ" sz="2400" dirty="0" smtClean="0"/>
              <a:t>-    Uzbekistán</a:t>
            </a:r>
          </a:p>
          <a:p>
            <a:pPr>
              <a:buFontTx/>
              <a:buChar char="-"/>
            </a:pPr>
            <a:r>
              <a:rPr lang="cs-CZ" sz="2400" dirty="0" smtClean="0"/>
              <a:t>Tádžikistán</a:t>
            </a:r>
          </a:p>
          <a:p>
            <a:pPr>
              <a:buFontTx/>
              <a:buChar char="-"/>
            </a:pPr>
            <a:r>
              <a:rPr lang="cs-CZ" sz="2400" dirty="0" smtClean="0"/>
              <a:t>Čína</a:t>
            </a:r>
          </a:p>
          <a:p>
            <a:pPr>
              <a:buNone/>
            </a:pPr>
            <a:r>
              <a:rPr lang="cs-CZ" sz="2400" dirty="0" smtClean="0"/>
              <a:t>-    Pákistán</a:t>
            </a:r>
          </a:p>
          <a:p>
            <a:pPr>
              <a:buFontTx/>
              <a:buChar char="-"/>
            </a:pPr>
            <a:r>
              <a:rPr lang="cs-CZ" sz="2400" dirty="0" smtClean="0"/>
              <a:t>Írán </a:t>
            </a:r>
          </a:p>
          <a:p>
            <a:pPr>
              <a:buFontTx/>
              <a:buChar char="-"/>
            </a:pPr>
            <a:endParaRPr lang="cs-CZ" sz="2400" dirty="0" smtClean="0"/>
          </a:p>
          <a:p>
            <a:pPr>
              <a:buFontTx/>
              <a:buChar char="-"/>
            </a:pPr>
            <a:endParaRPr lang="cs-CZ" sz="2400" dirty="0" smtClean="0"/>
          </a:p>
          <a:p>
            <a:endParaRPr lang="cs-CZ" dirty="0"/>
          </a:p>
        </p:txBody>
      </p:sp>
      <p:pic>
        <p:nvPicPr>
          <p:cNvPr id="3074" name="Picture 2" descr="C:\Users\Koutas\Desktop\mapa.jpg"/>
          <p:cNvPicPr>
            <a:picLocks noChangeAspect="1" noChangeArrowheads="1"/>
          </p:cNvPicPr>
          <p:nvPr/>
        </p:nvPicPr>
        <p:blipFill>
          <a:blip r:embed="rId2" cstate="print"/>
          <a:srcRect/>
          <a:stretch>
            <a:fillRect/>
          </a:stretch>
        </p:blipFill>
        <p:spPr bwMode="auto">
          <a:xfrm>
            <a:off x="2643174" y="1214422"/>
            <a:ext cx="6220367" cy="5143536"/>
          </a:xfrm>
          <a:prstGeom prst="rect">
            <a:avLst/>
          </a:prstGeom>
          <a:noFill/>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b="1" dirty="0" smtClean="0"/>
              <a:t>Základní informace</a:t>
            </a:r>
            <a:endParaRPr lang="cs-CZ" b="1" dirty="0"/>
          </a:p>
        </p:txBody>
      </p:sp>
      <p:sp>
        <p:nvSpPr>
          <p:cNvPr id="6" name="Zástupný symbol pro obsah 5"/>
          <p:cNvSpPr>
            <a:spLocks noGrp="1"/>
          </p:cNvSpPr>
          <p:nvPr>
            <p:ph idx="1"/>
          </p:nvPr>
        </p:nvSpPr>
        <p:spPr/>
        <p:txBody>
          <a:bodyPr/>
          <a:lstStyle/>
          <a:p>
            <a:pPr>
              <a:buNone/>
            </a:pPr>
            <a:endParaRPr lang="cs-CZ" sz="2400" dirty="0" smtClean="0"/>
          </a:p>
          <a:p>
            <a:pPr>
              <a:buFont typeface="Wingdings" pitchFamily="2" charset="2"/>
              <a:buChar char="§"/>
            </a:pPr>
            <a:r>
              <a:rPr lang="cs-CZ" sz="2400" dirty="0" smtClean="0"/>
              <a:t>Počet obyvatel: 3O mil</a:t>
            </a:r>
          </a:p>
          <a:p>
            <a:pPr>
              <a:buFont typeface="Wingdings" pitchFamily="2" charset="2"/>
              <a:buChar char="§"/>
            </a:pPr>
            <a:endParaRPr lang="cs-CZ" sz="2400" dirty="0" smtClean="0"/>
          </a:p>
          <a:p>
            <a:pPr>
              <a:buFont typeface="Wingdings" pitchFamily="2" charset="2"/>
              <a:buChar char="§"/>
            </a:pPr>
            <a:r>
              <a:rPr lang="cs-CZ" sz="2400" dirty="0" smtClean="0"/>
              <a:t>Rozloha: 652 090 km²</a:t>
            </a:r>
          </a:p>
          <a:p>
            <a:pPr>
              <a:buFont typeface="Wingdings" pitchFamily="2" charset="2"/>
              <a:buChar char="§"/>
            </a:pPr>
            <a:endParaRPr lang="cs-CZ" sz="2400" dirty="0" smtClean="0"/>
          </a:p>
          <a:p>
            <a:pPr>
              <a:buFont typeface="Wingdings" pitchFamily="2" charset="2"/>
              <a:buChar char="§"/>
            </a:pPr>
            <a:r>
              <a:rPr lang="cs-CZ" sz="2400" dirty="0" smtClean="0"/>
              <a:t>Měna: 1 </a:t>
            </a:r>
            <a:r>
              <a:rPr lang="cs-CZ" sz="2400" dirty="0" err="1" smtClean="0"/>
              <a:t>afghání</a:t>
            </a:r>
            <a:r>
              <a:rPr lang="cs-CZ" sz="2400" dirty="0" smtClean="0"/>
              <a:t> </a:t>
            </a:r>
          </a:p>
          <a:p>
            <a:pPr>
              <a:buNone/>
            </a:pPr>
            <a:endParaRPr lang="cs-CZ" sz="2400" dirty="0" smtClean="0"/>
          </a:p>
          <a:p>
            <a:pPr>
              <a:buFont typeface="Wingdings" pitchFamily="2" charset="2"/>
              <a:buChar char="§"/>
            </a:pPr>
            <a:r>
              <a:rPr lang="cs-CZ" sz="2400" dirty="0" smtClean="0"/>
              <a:t>Úřední jazyk: </a:t>
            </a:r>
            <a:r>
              <a:rPr lang="cs-CZ" sz="2400" dirty="0" err="1" smtClean="0"/>
              <a:t>paštú</a:t>
            </a:r>
            <a:r>
              <a:rPr lang="cs-CZ" sz="2400" dirty="0" smtClean="0"/>
              <a:t>, </a:t>
            </a:r>
            <a:r>
              <a:rPr lang="cs-CZ" sz="2400" dirty="0" err="1" smtClean="0"/>
              <a:t>dari</a:t>
            </a:r>
            <a:endParaRPr lang="cs-CZ" sz="2400" dirty="0" smtClean="0"/>
          </a:p>
          <a:p>
            <a:pPr>
              <a:buNone/>
            </a:pPr>
            <a:endParaRPr lang="cs-CZ" sz="2400" dirty="0" smtClean="0"/>
          </a:p>
          <a:p>
            <a:pPr>
              <a:buFont typeface="Wingdings" pitchFamily="2" charset="2"/>
              <a:buChar char="§"/>
            </a:pPr>
            <a:r>
              <a:rPr lang="cs-CZ" sz="2400" dirty="0" smtClean="0"/>
              <a:t>Hlavní město: Kábul</a:t>
            </a:r>
          </a:p>
          <a:p>
            <a:endParaRPr lang="cs-CZ" dirty="0"/>
          </a:p>
        </p:txBody>
      </p:sp>
      <p:pic>
        <p:nvPicPr>
          <p:cNvPr id="2050" name="Picture 2" descr="C:\Users\Koutas\Desktop\vlajka_afghanistanu.jpg"/>
          <p:cNvPicPr>
            <a:picLocks noChangeAspect="1" noChangeArrowheads="1"/>
          </p:cNvPicPr>
          <p:nvPr/>
        </p:nvPicPr>
        <p:blipFill>
          <a:blip r:embed="rId2"/>
          <a:srcRect/>
          <a:stretch>
            <a:fillRect/>
          </a:stretch>
        </p:blipFill>
        <p:spPr bwMode="auto">
          <a:xfrm>
            <a:off x="4857752" y="1571612"/>
            <a:ext cx="3409945" cy="2273297"/>
          </a:xfrm>
          <a:prstGeom prst="rect">
            <a:avLst/>
          </a:prstGeom>
          <a:noFill/>
        </p:spPr>
      </p:pic>
      <p:pic>
        <p:nvPicPr>
          <p:cNvPr id="2051" name="Picture 3" descr="C:\Users\Koutas\Desktop\znak.png"/>
          <p:cNvPicPr>
            <a:picLocks noChangeAspect="1" noChangeArrowheads="1"/>
          </p:cNvPicPr>
          <p:nvPr/>
        </p:nvPicPr>
        <p:blipFill>
          <a:blip r:embed="rId3"/>
          <a:srcRect/>
          <a:stretch>
            <a:fillRect/>
          </a:stretch>
        </p:blipFill>
        <p:spPr bwMode="auto">
          <a:xfrm>
            <a:off x="5286380" y="4071942"/>
            <a:ext cx="2571768" cy="220125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cs-CZ" sz="3600" b="1" dirty="0" smtClean="0"/>
              <a:t/>
            </a:r>
            <a:br>
              <a:rPr lang="cs-CZ" sz="3600" b="1" dirty="0" smtClean="0"/>
            </a:br>
            <a:r>
              <a:rPr lang="cs-CZ" sz="3600" b="1" dirty="0" smtClean="0"/>
              <a:t>Prezident Afghánistánu </a:t>
            </a:r>
            <a:br>
              <a:rPr lang="cs-CZ" sz="3600" b="1" dirty="0" smtClean="0"/>
            </a:br>
            <a:r>
              <a:rPr lang="cs-CZ" sz="3100" b="1" dirty="0" err="1" smtClean="0"/>
              <a:t>Hámit</a:t>
            </a:r>
            <a:r>
              <a:rPr lang="cs-CZ" sz="3100" b="1" dirty="0" smtClean="0"/>
              <a:t> </a:t>
            </a:r>
            <a:r>
              <a:rPr lang="cs-CZ" sz="3100" b="1" dirty="0" err="1" smtClean="0"/>
              <a:t>Karzaj</a:t>
            </a:r>
            <a:r>
              <a:rPr lang="cs-CZ" sz="3600" b="1" dirty="0" smtClean="0">
                <a:solidFill>
                  <a:schemeClr val="accent3">
                    <a:lumMod val="50000"/>
                  </a:schemeClr>
                </a:solidFill>
              </a:rPr>
              <a:t/>
            </a:r>
            <a:br>
              <a:rPr lang="cs-CZ" sz="3600" b="1" dirty="0" smtClean="0">
                <a:solidFill>
                  <a:schemeClr val="accent3">
                    <a:lumMod val="50000"/>
                  </a:schemeClr>
                </a:solidFill>
              </a:rPr>
            </a:br>
            <a:endParaRPr lang="cs-CZ" sz="3600" b="1" dirty="0"/>
          </a:p>
        </p:txBody>
      </p:sp>
      <p:pic>
        <p:nvPicPr>
          <p:cNvPr id="2050" name="Picture 2" descr="C:\Users\Koutas\Desktop\Hamid_Karzai_2006-09-26.jpg"/>
          <p:cNvPicPr>
            <a:picLocks noChangeAspect="1" noChangeArrowheads="1"/>
          </p:cNvPicPr>
          <p:nvPr/>
        </p:nvPicPr>
        <p:blipFill>
          <a:blip r:embed="rId2"/>
          <a:srcRect/>
          <a:stretch>
            <a:fillRect/>
          </a:stretch>
        </p:blipFill>
        <p:spPr bwMode="auto">
          <a:xfrm>
            <a:off x="1857356" y="1714488"/>
            <a:ext cx="5357668" cy="482283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5400" b="1" dirty="0" smtClean="0"/>
              <a:t>Povrch a podnebí</a:t>
            </a:r>
            <a:endParaRPr lang="cs-CZ" sz="5400" b="1" dirty="0"/>
          </a:p>
        </p:txBody>
      </p:sp>
      <p:sp>
        <p:nvSpPr>
          <p:cNvPr id="3" name="Zástupný symbol pro obsah 2"/>
          <p:cNvSpPr>
            <a:spLocks noGrp="1"/>
          </p:cNvSpPr>
          <p:nvPr>
            <p:ph idx="1"/>
          </p:nvPr>
        </p:nvSpPr>
        <p:spPr>
          <a:xfrm>
            <a:off x="457200" y="1214422"/>
            <a:ext cx="8229600" cy="4911741"/>
          </a:xfrm>
        </p:spPr>
        <p:txBody>
          <a:bodyPr/>
          <a:lstStyle/>
          <a:p>
            <a:pPr>
              <a:buNone/>
            </a:pPr>
            <a:r>
              <a:rPr lang="cs-CZ" sz="2400" dirty="0" smtClean="0"/>
              <a:t>     Země má převážně vysokohorský charakter. Svahy se používají jako pastviny pro dobytek. Údolí slouží jako zavodňovací oázy, kde se pěstují zemědělské plodiny. V zemi je kontinentální klima = suchá horká léta a chladné zimy.</a:t>
            </a:r>
          </a:p>
          <a:p>
            <a:pPr>
              <a:buNone/>
            </a:pPr>
            <a:endParaRPr lang="cs-CZ" sz="2400" dirty="0" smtClean="0"/>
          </a:p>
          <a:p>
            <a:pPr>
              <a:buNone/>
            </a:pPr>
            <a:endParaRPr lang="cs-CZ" sz="2400" dirty="0" smtClean="0"/>
          </a:p>
          <a:p>
            <a:pPr>
              <a:buNone/>
            </a:pPr>
            <a:endParaRPr lang="cs-CZ" sz="2400" dirty="0" smtClean="0"/>
          </a:p>
          <a:p>
            <a:pPr>
              <a:buNone/>
            </a:pPr>
            <a:endParaRPr lang="cs-CZ" sz="2400" dirty="0" smtClean="0"/>
          </a:p>
          <a:p>
            <a:pPr>
              <a:buNone/>
            </a:pPr>
            <a:endParaRPr lang="cs-CZ" sz="2400" dirty="0"/>
          </a:p>
          <a:p>
            <a:endParaRPr lang="cs-CZ" dirty="0"/>
          </a:p>
        </p:txBody>
      </p:sp>
      <p:pic>
        <p:nvPicPr>
          <p:cNvPr id="4098" name="Picture 2" descr="C:\Users\Koutas\Desktop\povrch.jpg"/>
          <p:cNvPicPr>
            <a:picLocks noChangeAspect="1" noChangeArrowheads="1"/>
          </p:cNvPicPr>
          <p:nvPr/>
        </p:nvPicPr>
        <p:blipFill>
          <a:blip r:embed="rId2"/>
          <a:srcRect/>
          <a:stretch>
            <a:fillRect/>
          </a:stretch>
        </p:blipFill>
        <p:spPr bwMode="auto">
          <a:xfrm>
            <a:off x="1928794" y="2928934"/>
            <a:ext cx="5028955" cy="333692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28596" y="357166"/>
            <a:ext cx="8229600" cy="1143000"/>
          </a:xfrm>
        </p:spPr>
        <p:txBody>
          <a:bodyPr>
            <a:normAutofit fontScale="90000"/>
          </a:bodyPr>
          <a:lstStyle/>
          <a:p>
            <a:r>
              <a:rPr lang="cs-CZ" b="1" dirty="0" smtClean="0"/>
              <a:t>Pohoří </a:t>
            </a:r>
            <a:r>
              <a:rPr lang="cs-CZ" b="1" dirty="0" err="1" smtClean="0"/>
              <a:t>Hindukúš</a:t>
            </a:r>
            <a:r>
              <a:rPr lang="cs-CZ" dirty="0" smtClean="0"/>
              <a:t/>
            </a:r>
            <a:br>
              <a:rPr lang="cs-CZ" dirty="0" smtClean="0"/>
            </a:br>
            <a:r>
              <a:rPr lang="cs-CZ" sz="3600" dirty="0" smtClean="0"/>
              <a:t>nejvyšší hora je </a:t>
            </a:r>
            <a:r>
              <a:rPr lang="cs-CZ" sz="3600" dirty="0" err="1" smtClean="0"/>
              <a:t>Nošak</a:t>
            </a:r>
            <a:r>
              <a:rPr lang="cs-CZ" sz="3600" dirty="0" smtClean="0"/>
              <a:t> 7 492 m</a:t>
            </a:r>
            <a:endParaRPr lang="cs-CZ" sz="3600" dirty="0"/>
          </a:p>
        </p:txBody>
      </p:sp>
      <p:pic>
        <p:nvPicPr>
          <p:cNvPr id="3074" name="Picture 2" descr="C:\Users\Koutas\Desktop\hind.jpg"/>
          <p:cNvPicPr>
            <a:picLocks noChangeAspect="1" noChangeArrowheads="1"/>
          </p:cNvPicPr>
          <p:nvPr/>
        </p:nvPicPr>
        <p:blipFill>
          <a:blip r:embed="rId2"/>
          <a:srcRect/>
          <a:stretch>
            <a:fillRect/>
          </a:stretch>
        </p:blipFill>
        <p:spPr bwMode="auto">
          <a:xfrm>
            <a:off x="428596" y="1714488"/>
            <a:ext cx="8088876" cy="447199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58204" cy="1582726"/>
          </a:xfrm>
        </p:spPr>
        <p:txBody>
          <a:bodyPr>
            <a:normAutofit fontScale="90000"/>
          </a:bodyPr>
          <a:lstStyle/>
          <a:p>
            <a:r>
              <a:rPr lang="cs-CZ" sz="4900" b="1" dirty="0" smtClean="0"/>
              <a:t>KÁBUL</a:t>
            </a:r>
            <a:r>
              <a:rPr lang="cs-CZ" b="1" dirty="0" smtClean="0"/>
              <a:t/>
            </a:r>
            <a:br>
              <a:rPr lang="cs-CZ" b="1" dirty="0" smtClean="0"/>
            </a:br>
            <a:r>
              <a:rPr lang="cs-CZ" sz="2700" dirty="0" smtClean="0"/>
              <a:t> Kábul je hlavním městem Afghánistánu. Byl pojmenován podle řeky, která protéká zemí. Žije zde přibližně 3 miliony obyvatel.</a:t>
            </a:r>
            <a:endParaRPr lang="cs-CZ" sz="2700" b="1" dirty="0"/>
          </a:p>
        </p:txBody>
      </p:sp>
      <p:pic>
        <p:nvPicPr>
          <p:cNvPr id="4098" name="Picture 2" descr="C:\Users\Koutas\Desktop\kabul.jpg"/>
          <p:cNvPicPr>
            <a:picLocks noChangeAspect="1" noChangeArrowheads="1"/>
          </p:cNvPicPr>
          <p:nvPr/>
        </p:nvPicPr>
        <p:blipFill>
          <a:blip r:embed="rId2"/>
          <a:srcRect/>
          <a:stretch>
            <a:fillRect/>
          </a:stretch>
        </p:blipFill>
        <p:spPr bwMode="auto">
          <a:xfrm>
            <a:off x="857224" y="2071678"/>
            <a:ext cx="7376716" cy="437087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délník 9"/>
          <p:cNvSpPr/>
          <p:nvPr/>
        </p:nvSpPr>
        <p:spPr>
          <a:xfrm>
            <a:off x="142844" y="214290"/>
            <a:ext cx="8715436" cy="5909310"/>
          </a:xfrm>
          <a:prstGeom prst="rect">
            <a:avLst/>
          </a:prstGeom>
        </p:spPr>
        <p:txBody>
          <a:bodyPr wrap="square">
            <a:spAutoFit/>
          </a:bodyPr>
          <a:lstStyle/>
          <a:p>
            <a:pPr algn="ctr"/>
            <a:r>
              <a:rPr lang="cs-CZ" sz="3600" b="1" dirty="0" smtClean="0"/>
              <a:t>Ekonomika</a:t>
            </a:r>
          </a:p>
          <a:p>
            <a:pPr algn="just"/>
            <a:r>
              <a:rPr lang="cs-CZ" dirty="0" smtClean="0"/>
              <a:t>Afghánistán je velmi chudá země, vysoce závislá na zemědělství a chovu dobytka. Ekonomika velmi utrpěla politickým a vojenským neklidem. Většina obyvatelstva trpí nedostatkem potravy, oblečení, bydlení, lékařské péče a jinými problémy způsobenými vojenskými operacemi a politickou nejistotou.</a:t>
            </a:r>
          </a:p>
          <a:p>
            <a:pPr algn="just"/>
            <a:endParaRPr lang="cs-CZ" dirty="0" smtClean="0"/>
          </a:p>
          <a:p>
            <a:pPr algn="just"/>
            <a:r>
              <a:rPr lang="cs-CZ" dirty="0" smtClean="0"/>
              <a:t>Hlavním zdrojem příjmů je zemědělství (pěstování pšenice, kukuřice, rýže, zeleniny a bavlny) a pastevectví (chov skotu, ovcí, koz a velbloudů).</a:t>
            </a:r>
          </a:p>
          <a:p>
            <a:pPr algn="just"/>
            <a:r>
              <a:rPr lang="cs-CZ" dirty="0" smtClean="0"/>
              <a:t>Ze země se také vyváží krásné, ručně tkané koberce.</a:t>
            </a:r>
          </a:p>
          <a:p>
            <a:pPr algn="just"/>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a:p>
        </p:txBody>
      </p:sp>
      <p:pic>
        <p:nvPicPr>
          <p:cNvPr id="5124" name="Picture 4" descr="C:\Users\Koutas\Desktop\obrazky.cz...jpg"/>
          <p:cNvPicPr>
            <a:picLocks noChangeAspect="1" noChangeArrowheads="1"/>
          </p:cNvPicPr>
          <p:nvPr/>
        </p:nvPicPr>
        <p:blipFill>
          <a:blip r:embed="rId2"/>
          <a:srcRect/>
          <a:stretch>
            <a:fillRect/>
          </a:stretch>
        </p:blipFill>
        <p:spPr bwMode="auto">
          <a:xfrm>
            <a:off x="1857356" y="3286124"/>
            <a:ext cx="5398788" cy="3293261"/>
          </a:xfrm>
          <a:prstGeom prst="rect">
            <a:avLst/>
          </a:prstGeom>
          <a:noFill/>
        </p:spPr>
      </p:pic>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999</TotalTime>
  <Words>328</Words>
  <Application>Microsoft Office PowerPoint</Application>
  <PresentationFormat>Předvádění na obrazovce (4:3)</PresentationFormat>
  <Paragraphs>72</Paragraphs>
  <Slides>16</Slides>
  <Notes>1</Notes>
  <HiddenSlides>0</HiddenSlides>
  <MMClips>0</MMClips>
  <ScaleCrop>false</ScaleCrop>
  <HeadingPairs>
    <vt:vector size="4" baseType="variant">
      <vt:variant>
        <vt:lpstr>Motiv</vt:lpstr>
      </vt:variant>
      <vt:variant>
        <vt:i4>1</vt:i4>
      </vt:variant>
      <vt:variant>
        <vt:lpstr>Nadpisy snímků</vt:lpstr>
      </vt:variant>
      <vt:variant>
        <vt:i4>16</vt:i4>
      </vt:variant>
    </vt:vector>
  </HeadingPairs>
  <TitlesOfParts>
    <vt:vector size="17" baseType="lpstr">
      <vt:lpstr>Motiv sady Office</vt:lpstr>
      <vt:lpstr>Afghánistán</vt:lpstr>
      <vt:lpstr>Poloha Afghánistán leží ve středu Asie. Země nemá přístup k moři.</vt:lpstr>
      <vt:lpstr>Sousední země</vt:lpstr>
      <vt:lpstr>Základní informace</vt:lpstr>
      <vt:lpstr> Prezident Afghánistánu  Hámit Karzaj </vt:lpstr>
      <vt:lpstr>Povrch a podnebí</vt:lpstr>
      <vt:lpstr>Pohoří Hindukúš nejvyšší hora je Nošak 7 492 m</vt:lpstr>
      <vt:lpstr>KÁBUL  Kábul je hlavním městem Afghánistánu. Byl pojmenován podle řeky, která protéká zemí. Žije zde přibližně 3 miliony obyvatel.</vt:lpstr>
      <vt:lpstr>Snímek 9</vt:lpstr>
      <vt:lpstr>Kulturní odlišnosti</vt:lpstr>
      <vt:lpstr>Mešita</vt:lpstr>
      <vt:lpstr>Jak se oblékají</vt:lpstr>
      <vt:lpstr>   Postavení žen V Afghánistánu je svět mužů a žen mimo rodinu velmi striktně oddělen. V postavení mužů a žen jsou veliké rozdíly. Svědectví jednoho muže má u afghánského soudu stejnou váhu jako výpověď dvou žen. Když se narodí syn, oslavují se i jeho první zuby, zatímco narození dívky je nezřídka vnímáno jako zklamání. Dívka se narodí s jediným přínosem: schopností jednoho dne porodit syny. Ženy musí chodit zahalené. Typickým oděvem žen je burka.        Přístup žen ke studiu je omezený, do práce mohou chodit jen s povolením manžela. </vt:lpstr>
      <vt:lpstr>                               Afghánská kuchyně Tradiční afghánská jídla jsou kábulí (rýže s masem, rozinkami a mrkví),  kebab (masové karbanátky),  smažené lilky s rajčaty  a cibulí, čerstvý koriandr a máta.  Ke všemu se jí rýže nebo „naan“ plochý nekvašený chléb.        Muslimové nejí vepřové maso.   </vt:lpstr>
      <vt:lpstr>Zajímavosti</vt:lpstr>
      <vt:lpstr>Pouštění draků</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Afghánistán</dc:title>
  <dc:creator>Koutas</dc:creator>
  <cp:lastModifiedBy>Koutas</cp:lastModifiedBy>
  <cp:revision>99</cp:revision>
  <dcterms:created xsi:type="dcterms:W3CDTF">2016-05-17T14:07:34Z</dcterms:created>
  <dcterms:modified xsi:type="dcterms:W3CDTF">2016-05-25T18:41:33Z</dcterms:modified>
</cp:coreProperties>
</file>